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  <p:sldMasterId id="2147483672" r:id="rId2"/>
  </p:sldMasterIdLst>
  <p:notesMasterIdLst>
    <p:notesMasterId r:id="rId33"/>
  </p:notesMasterIdLst>
  <p:sldIdLst>
    <p:sldId id="259" r:id="rId3"/>
    <p:sldId id="462" r:id="rId4"/>
    <p:sldId id="458" r:id="rId5"/>
    <p:sldId id="467" r:id="rId6"/>
    <p:sldId id="410" r:id="rId7"/>
    <p:sldId id="330" r:id="rId8"/>
    <p:sldId id="427" r:id="rId9"/>
    <p:sldId id="444" r:id="rId10"/>
    <p:sldId id="460" r:id="rId11"/>
    <p:sldId id="451" r:id="rId12"/>
    <p:sldId id="461" r:id="rId13"/>
    <p:sldId id="459" r:id="rId14"/>
    <p:sldId id="454" r:id="rId15"/>
    <p:sldId id="457" r:id="rId16"/>
    <p:sldId id="456" r:id="rId17"/>
    <p:sldId id="452" r:id="rId18"/>
    <p:sldId id="445" r:id="rId19"/>
    <p:sldId id="443" r:id="rId20"/>
    <p:sldId id="446" r:id="rId21"/>
    <p:sldId id="448" r:id="rId22"/>
    <p:sldId id="449" r:id="rId23"/>
    <p:sldId id="450" r:id="rId24"/>
    <p:sldId id="424" r:id="rId25"/>
    <p:sldId id="470" r:id="rId26"/>
    <p:sldId id="398" r:id="rId27"/>
    <p:sldId id="468" r:id="rId28"/>
    <p:sldId id="463" r:id="rId29"/>
    <p:sldId id="465" r:id="rId30"/>
    <p:sldId id="469" r:id="rId31"/>
    <p:sldId id="466" r:id="rId32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34"/>
      <p:bold r:id="rId35"/>
      <p:italic r:id="rId36"/>
      <p:boldItalic r:id="rId37"/>
    </p:embeddedFont>
    <p:embeddedFont>
      <p:font typeface="Cambria Math" panose="02040503050406030204" pitchFamily="18" charset="0"/>
      <p:regular r:id="rId38"/>
    </p:embeddedFont>
    <p:embeddedFont>
      <p:font typeface="Lato" panose="020F0502020204030203" pitchFamily="34" charset="0"/>
      <p:regular r:id="rId39"/>
      <p:bold r:id="rId40"/>
      <p:italic r:id="rId41"/>
      <p:boldItalic r:id="rId42"/>
    </p:embeddedFont>
    <p:embeddedFont>
      <p:font typeface="Oswald Regular" panose="02000503000000000000" pitchFamily="2" charset="0"/>
      <p:regular r:id="rId4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991FA35-5016-4F5F-9CBE-FFBF277D5708}">
          <p14:sldIdLst>
            <p14:sldId id="259"/>
          </p14:sldIdLst>
        </p14:section>
        <p14:section name="The Problem/Question" id="{CC704637-BFFD-4392-AFC3-A2277ABE5498}">
          <p14:sldIdLst>
            <p14:sldId id="462"/>
            <p14:sldId id="458"/>
            <p14:sldId id="467"/>
            <p14:sldId id="410"/>
          </p14:sldIdLst>
        </p14:section>
        <p14:section name="Methods/Approach" id="{E4959177-DAB3-453D-BCEB-5C57B9070879}">
          <p14:sldIdLst>
            <p14:sldId id="330"/>
            <p14:sldId id="427"/>
            <p14:sldId id="444"/>
            <p14:sldId id="460"/>
            <p14:sldId id="451"/>
            <p14:sldId id="461"/>
            <p14:sldId id="459"/>
            <p14:sldId id="454"/>
            <p14:sldId id="457"/>
            <p14:sldId id="456"/>
            <p14:sldId id="452"/>
            <p14:sldId id="445"/>
          </p14:sldIdLst>
        </p14:section>
        <p14:section name="Results" id="{B909E251-8FFB-4E8D-B1B3-5A84BBC057A5}">
          <p14:sldIdLst>
            <p14:sldId id="443"/>
            <p14:sldId id="446"/>
            <p14:sldId id="448"/>
            <p14:sldId id="449"/>
            <p14:sldId id="450"/>
          </p14:sldIdLst>
        </p14:section>
        <p14:section name="Conclusion" id="{E0A33EAB-B996-48B2-ACF1-957B5F93CA18}">
          <p14:sldIdLst>
            <p14:sldId id="424"/>
            <p14:sldId id="470"/>
            <p14:sldId id="398"/>
          </p14:sldIdLst>
        </p14:section>
        <p14:section name="Extra Slides" id="{CA5F50D5-DC6E-46B3-9CED-5D5676F2D5CF}">
          <p14:sldIdLst>
            <p14:sldId id="468"/>
            <p14:sldId id="463"/>
            <p14:sldId id="465"/>
            <p14:sldId id="469"/>
            <p14:sldId id="46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D0C6"/>
    <a:srgbClr val="D0CECE"/>
    <a:srgbClr val="FFFFFF"/>
    <a:srgbClr val="6E5096"/>
    <a:srgbClr val="000000"/>
    <a:srgbClr val="FFC000"/>
    <a:srgbClr val="548235"/>
    <a:srgbClr val="BEAED4"/>
    <a:srgbClr val="7FC97F"/>
    <a:srgbClr val="E1D9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78378" autoAdjust="0"/>
  </p:normalViewPr>
  <p:slideViewPr>
    <p:cSldViewPr snapToGrid="0">
      <p:cViewPr>
        <p:scale>
          <a:sx n="64" d="100"/>
          <a:sy n="64" d="100"/>
        </p:scale>
        <p:origin x="2064" y="63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1.fntdata"/><Relationship Id="rId42" Type="http://schemas.openxmlformats.org/officeDocument/2006/relationships/font" Target="fonts/font9.fntdata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3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font" Target="fonts/font2.fntdata"/><Relationship Id="rId43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D084A9-3C1A-4B54-9F9E-09E4BDD80A53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F31CB7-38DC-4A67-9D88-29D7FAB21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27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Follows Pews quite well; with about 5% each of atheist and agnostic in their aggregated political survey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F31CB7-38DC-4A67-9D88-29D7FAB2189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4587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Pew;</a:t>
            </a:r>
          </a:p>
          <a:p>
            <a:r>
              <a:rPr lang="en-US" dirty="0"/>
              <a:t>Baker and Smith (on less religious family and friends)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F31CB7-38DC-4A67-9D88-29D7FAB2189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2994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F31CB7-38DC-4A67-9D88-29D7FAB2189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763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D4E03-682B-4C98-83B6-F869CFD45F91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F07E9-E73B-483A-932C-028156A4B5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194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D4E03-682B-4C98-83B6-F869CFD45F91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F07E9-E73B-483A-932C-028156A4B5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409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D4E03-682B-4C98-83B6-F869CFD45F91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F07E9-E73B-483A-932C-028156A4B5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7260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54A0AEB-4C74-4A8B-AA65-2C2491B81316}"/>
              </a:ext>
            </a:extLst>
          </p:cNvPr>
          <p:cNvSpPr/>
          <p:nvPr userDrawn="1"/>
        </p:nvSpPr>
        <p:spPr>
          <a:xfrm>
            <a:off x="0" y="0"/>
            <a:ext cx="529390" cy="685800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7A11618-0E38-452F-815C-D0C8036D1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6127115"/>
          </a:xfrm>
          <a:prstGeom prst="rect">
            <a:avLst/>
          </a:prstGeom>
        </p:spPr>
        <p:txBody>
          <a:bodyPr anchor="ctr"/>
          <a:lstStyle>
            <a:lvl1pPr>
              <a:defRPr sz="9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878224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A05FA11-5BAF-4368-ADC3-F066EFE66E39}"/>
              </a:ext>
            </a:extLst>
          </p:cNvPr>
          <p:cNvSpPr/>
          <p:nvPr userDrawn="1"/>
        </p:nvSpPr>
        <p:spPr>
          <a:xfrm>
            <a:off x="0" y="0"/>
            <a:ext cx="529390" cy="685800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E4CBC1A-2415-43A2-8228-5DF8B349A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7347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978B4F1-906A-4C17-8FEE-124C8D25F5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46415"/>
            <a:ext cx="7886700" cy="473054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399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3043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54A0AEB-4C74-4A8B-AA65-2C2491B81316}"/>
              </a:ext>
            </a:extLst>
          </p:cNvPr>
          <p:cNvSpPr/>
          <p:nvPr/>
        </p:nvSpPr>
        <p:spPr>
          <a:xfrm>
            <a:off x="0" y="0"/>
            <a:ext cx="529390" cy="685800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7A11618-0E38-452F-815C-D0C8036D1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6127115"/>
          </a:xfrm>
          <a:prstGeom prst="rect">
            <a:avLst/>
          </a:prstGeom>
        </p:spPr>
        <p:txBody>
          <a:bodyPr anchor="ctr"/>
          <a:lstStyle>
            <a:lvl1pPr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8444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A05FA11-5BAF-4368-ADC3-F066EFE66E39}"/>
              </a:ext>
            </a:extLst>
          </p:cNvPr>
          <p:cNvSpPr/>
          <p:nvPr/>
        </p:nvSpPr>
        <p:spPr>
          <a:xfrm>
            <a:off x="0" y="0"/>
            <a:ext cx="529390" cy="685800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E4CBC1A-2415-43A2-8228-5DF8B349A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7347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978B4F1-906A-4C17-8FEE-124C8D25F5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46415"/>
            <a:ext cx="7886700" cy="473054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676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D4E03-682B-4C98-83B6-F869CFD45F91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F07E9-E73B-483A-932C-028156A4B5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193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3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8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D4E03-682B-4C98-83B6-F869CFD45F91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F07E9-E73B-483A-932C-028156A4B5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386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D4E03-682B-4C98-83B6-F869CFD45F91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F07E9-E73B-483A-932C-028156A4B5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329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D4E03-682B-4C98-83B6-F869CFD45F91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F07E9-E73B-483A-932C-028156A4B5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623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D4E03-682B-4C98-83B6-F869CFD45F91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F07E9-E73B-483A-932C-028156A4B5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312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D4E03-682B-4C98-83B6-F869CFD45F91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F07E9-E73B-483A-932C-028156A4B5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48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D4E03-682B-4C98-83B6-F869CFD45F91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F07E9-E73B-483A-932C-028156A4B5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007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30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D4E03-682B-4C98-83B6-F869CFD45F91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F07E9-E73B-483A-932C-028156A4B5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377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6D4E03-682B-4C98-83B6-F869CFD45F91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FF07E9-E73B-483A-932C-028156A4B5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919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6" r:id="rId12"/>
    <p:sldLayoutId id="2147483677" r:id="rId13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6091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672670"/>
            <a:ext cx="9144000" cy="2185331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52676"/>
            <a:ext cx="7772400" cy="2387600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The Religious Heterogeneity of </a:t>
            </a:r>
            <a:r>
              <a:rPr lang="en-US" dirty="0" err="1"/>
              <a:t>Nones</a:t>
            </a:r>
            <a:endParaRPr lang="en-US" sz="31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672670"/>
            <a:ext cx="6858000" cy="2185331"/>
          </a:xfrm>
        </p:spPr>
        <p:txBody>
          <a:bodyPr anchor="ctr"/>
          <a:lstStyle/>
          <a:p>
            <a:pPr algn="l"/>
            <a:r>
              <a:rPr lang="en-US" dirty="0">
                <a:solidFill>
                  <a:srgbClr val="DAD0C6"/>
                </a:solidFill>
              </a:rPr>
              <a:t>Simon Brauer, Ph.D.</a:t>
            </a:r>
          </a:p>
          <a:p>
            <a:pPr algn="l"/>
            <a:r>
              <a:rPr lang="en-US" dirty="0">
                <a:solidFill>
                  <a:srgbClr val="DAD0C6"/>
                </a:solidFill>
              </a:rPr>
              <a:t>sb2ts@virginia.edu</a:t>
            </a:r>
          </a:p>
          <a:p>
            <a:pPr algn="l"/>
            <a:r>
              <a:rPr lang="en-US" dirty="0">
                <a:solidFill>
                  <a:srgbClr val="DAD0C6"/>
                </a:solidFill>
              </a:rPr>
              <a:t>www.simonbrauer.us</a:t>
            </a:r>
          </a:p>
        </p:txBody>
      </p:sp>
    </p:spTree>
    <p:extLst>
      <p:ext uri="{BB962C8B-B14F-4D97-AF65-F5344CB8AC3E}">
        <p14:creationId xmlns:p14="http://schemas.microsoft.com/office/powerpoint/2010/main" val="1041090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888F757-432D-4EE9-9AB4-E49A7C9B0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365129"/>
            <a:ext cx="7886700" cy="1265965"/>
          </a:xfrm>
        </p:spPr>
        <p:txBody>
          <a:bodyPr>
            <a:normAutofit fontScale="90000"/>
          </a:bodyPr>
          <a:lstStyle/>
          <a:p>
            <a:r>
              <a:rPr lang="en-US" dirty="0"/>
              <a:t>Characteristics of the Herfindahl index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F26DB618-239C-40EA-BD30-9C9B2F4F4BB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1" y="1198607"/>
                <a:ext cx="7886700" cy="565939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/>
                  <a:t>For K levels of the outcome variable…</a:t>
                </a:r>
              </a:p>
              <a:p>
                <a:pPr marL="0" indent="0">
                  <a:buNone/>
                </a:pPr>
                <a:r>
                  <a:rPr lang="en-US" dirty="0"/>
                  <a:t>Lower bound (maximum diversity):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den>
                    </m:f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Upper bound (minimum diversity):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F26DB618-239C-40EA-BD30-9C9B2F4F4BB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1" y="1198607"/>
                <a:ext cx="7886700" cy="5659393"/>
              </a:xfrm>
              <a:blipFill>
                <a:blip r:embed="rId2"/>
                <a:stretch>
                  <a:fillRect l="-1546" t="-19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840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3FD9C7B-3D78-414D-90C0-7DC9369406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D564039-12E7-4D06-98FE-A8CD3DDE1F6D}"/>
              </a:ext>
            </a:extLst>
          </p:cNvPr>
          <p:cNvSpPr txBox="1"/>
          <p:nvPr/>
        </p:nvSpPr>
        <p:spPr>
          <a:xfrm>
            <a:off x="7390504" y="290458"/>
            <a:ext cx="14200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Less diverse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93B8C8-E926-402B-A4FA-04CFB6D8C72B}"/>
              </a:ext>
            </a:extLst>
          </p:cNvPr>
          <p:cNvSpPr txBox="1"/>
          <p:nvPr/>
        </p:nvSpPr>
        <p:spPr>
          <a:xfrm>
            <a:off x="367553" y="5509709"/>
            <a:ext cx="2526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More diverse</a:t>
            </a:r>
          </a:p>
        </p:txBody>
      </p:sp>
      <p:sp>
        <p:nvSpPr>
          <p:cNvPr id="2" name="Right Brace 1">
            <a:extLst>
              <a:ext uri="{FF2B5EF4-FFF2-40B4-BE49-F238E27FC236}">
                <a16:creationId xmlns:a16="http://schemas.microsoft.com/office/drawing/2014/main" id="{62089451-D645-4AB2-9306-EFEAEB4FAE78}"/>
              </a:ext>
            </a:extLst>
          </p:cNvPr>
          <p:cNvSpPr/>
          <p:nvPr/>
        </p:nvSpPr>
        <p:spPr>
          <a:xfrm>
            <a:off x="3926541" y="4658061"/>
            <a:ext cx="333487" cy="753035"/>
          </a:xfrm>
          <a:prstGeom prst="rightBrac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7949759-DC39-4AB9-B4DF-ED123CC3BF47}"/>
                  </a:ext>
                </a:extLst>
              </p:cNvPr>
              <p:cNvSpPr txBox="1"/>
              <p:nvPr/>
            </p:nvSpPr>
            <p:spPr>
              <a:xfrm>
                <a:off x="4260026" y="4849912"/>
                <a:ext cx="125864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0" dirty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=0.1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7949759-DC39-4AB9-B4DF-ED123CC3BF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0026" y="4849912"/>
                <a:ext cx="1258645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ight Brace 6">
            <a:extLst>
              <a:ext uri="{FF2B5EF4-FFF2-40B4-BE49-F238E27FC236}">
                <a16:creationId xmlns:a16="http://schemas.microsoft.com/office/drawing/2014/main" id="{60911452-B4D7-45C7-B1D3-23F54D03C1B1}"/>
              </a:ext>
            </a:extLst>
          </p:cNvPr>
          <p:cNvSpPr/>
          <p:nvPr/>
        </p:nvSpPr>
        <p:spPr>
          <a:xfrm>
            <a:off x="6535270" y="2904566"/>
            <a:ext cx="333487" cy="2517288"/>
          </a:xfrm>
          <a:prstGeom prst="rightBrac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C01FA87-4E2F-4494-8D4E-D45420FB46FE}"/>
                  </a:ext>
                </a:extLst>
              </p:cNvPr>
              <p:cNvSpPr txBox="1"/>
              <p:nvPr/>
            </p:nvSpPr>
            <p:spPr>
              <a:xfrm>
                <a:off x="6892063" y="3978544"/>
                <a:ext cx="125864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0" dirty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=0.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41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C01FA87-4E2F-4494-8D4E-D45420FB46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2063" y="3978544"/>
                <a:ext cx="1258645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0179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7" grpId="0" animBg="1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888F757-432D-4EE9-9AB4-E49A7C9B0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365129"/>
            <a:ext cx="7886700" cy="1265965"/>
          </a:xfrm>
        </p:spPr>
        <p:txBody>
          <a:bodyPr>
            <a:normAutofit fontScale="90000"/>
          </a:bodyPr>
          <a:lstStyle/>
          <a:p>
            <a:r>
              <a:rPr lang="en-US" dirty="0"/>
              <a:t>Characteristics of the Herfindahl index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F26DB618-239C-40EA-BD30-9C9B2F4F4BB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1" y="1198607"/>
                <a:ext cx="7886700" cy="565939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/>
                  <a:t>For K levels of the outcome variable…</a:t>
                </a:r>
              </a:p>
              <a:p>
                <a:pPr marL="0" indent="0">
                  <a:buNone/>
                </a:pPr>
                <a:r>
                  <a:rPr lang="en-US" dirty="0"/>
                  <a:t>Lower bound (maximum diversity):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den>
                    </m:f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Upper bound (minimum diversity):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/>
                  <a:t>Bias</a:t>
                </a:r>
              </a:p>
              <a:p>
                <a:pPr marL="0" indent="0">
                  <a:buNone/>
                </a:pPr>
                <a:r>
                  <a:rPr lang="en-US" dirty="0"/>
                  <a:t>Upwardly biased and skewed near maximum diversity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F26DB618-239C-40EA-BD30-9C9B2F4F4BB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1" y="1198607"/>
                <a:ext cx="7886700" cy="5659393"/>
              </a:xfrm>
              <a:blipFill>
                <a:blip r:embed="rId2"/>
                <a:stretch>
                  <a:fillRect l="-1546" t="-19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2956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curtain&#10;&#10;Description automatically generated">
            <a:extLst>
              <a:ext uri="{FF2B5EF4-FFF2-40B4-BE49-F238E27FC236}">
                <a16:creationId xmlns:a16="http://schemas.microsoft.com/office/drawing/2014/main" id="{988AB1C3-67F5-4D4B-B6D5-719D40D683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D69D4D0-5C38-408D-B970-0EB24C1B0B5B}"/>
              </a:ext>
            </a:extLst>
          </p:cNvPr>
          <p:cNvSpPr/>
          <p:nvPr/>
        </p:nvSpPr>
        <p:spPr>
          <a:xfrm>
            <a:off x="1914861" y="441064"/>
            <a:ext cx="6981713" cy="121561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573A26D-850D-4C5B-AE0D-0251784425D5}"/>
              </a:ext>
            </a:extLst>
          </p:cNvPr>
          <p:cNvSpPr/>
          <p:nvPr/>
        </p:nvSpPr>
        <p:spPr>
          <a:xfrm>
            <a:off x="3660289" y="1688950"/>
            <a:ext cx="5236285" cy="121561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FEF6A5F-5BAD-433F-B2E9-2145661912F9}"/>
              </a:ext>
            </a:extLst>
          </p:cNvPr>
          <p:cNvSpPr/>
          <p:nvPr/>
        </p:nvSpPr>
        <p:spPr>
          <a:xfrm>
            <a:off x="5421854" y="2936837"/>
            <a:ext cx="3474719" cy="12720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F32A673-211E-4E2F-9092-42F5CC38092F}"/>
              </a:ext>
            </a:extLst>
          </p:cNvPr>
          <p:cNvSpPr/>
          <p:nvPr/>
        </p:nvSpPr>
        <p:spPr>
          <a:xfrm>
            <a:off x="7196866" y="4184726"/>
            <a:ext cx="1699707" cy="127209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831AD49-1B0C-4933-9F13-615CE1A24374}"/>
              </a:ext>
            </a:extLst>
          </p:cNvPr>
          <p:cNvSpPr/>
          <p:nvPr/>
        </p:nvSpPr>
        <p:spPr>
          <a:xfrm>
            <a:off x="123711" y="5456816"/>
            <a:ext cx="7073155" cy="125595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48976C7-84B7-41AF-8715-88A85053EFD2}"/>
              </a:ext>
            </a:extLst>
          </p:cNvPr>
          <p:cNvSpPr/>
          <p:nvPr/>
        </p:nvSpPr>
        <p:spPr>
          <a:xfrm>
            <a:off x="123711" y="4184726"/>
            <a:ext cx="5282006" cy="131243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A62B37A-599D-4E0B-8B50-EC83AA3A3E34}"/>
              </a:ext>
            </a:extLst>
          </p:cNvPr>
          <p:cNvSpPr/>
          <p:nvPr/>
        </p:nvSpPr>
        <p:spPr>
          <a:xfrm>
            <a:off x="123711" y="2888431"/>
            <a:ext cx="3536578" cy="131243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A09D05B-818C-4BDF-967E-8A4EE86B1182}"/>
              </a:ext>
            </a:extLst>
          </p:cNvPr>
          <p:cNvSpPr/>
          <p:nvPr/>
        </p:nvSpPr>
        <p:spPr>
          <a:xfrm>
            <a:off x="123711" y="1632476"/>
            <a:ext cx="1797874" cy="131243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327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888F757-432D-4EE9-9AB4-E49A7C9B0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365129"/>
            <a:ext cx="7886700" cy="1265965"/>
          </a:xfrm>
        </p:spPr>
        <p:txBody>
          <a:bodyPr>
            <a:normAutofit fontScale="90000"/>
          </a:bodyPr>
          <a:lstStyle/>
          <a:p>
            <a:r>
              <a:rPr lang="en-US" dirty="0"/>
              <a:t>Characteristics of the Herfindahl index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F26DB618-239C-40EA-BD30-9C9B2F4F4BB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1" y="1198607"/>
                <a:ext cx="7886700" cy="565939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/>
                  <a:t>For K levels of the outcome variable…</a:t>
                </a:r>
              </a:p>
              <a:p>
                <a:pPr marL="0" indent="0">
                  <a:buNone/>
                </a:pPr>
                <a:r>
                  <a:rPr lang="en-US" dirty="0"/>
                  <a:t>Lower bound (maximum diversity):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den>
                    </m:f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Upper bound (minimum diversity):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/>
                  <a:t>Bias</a:t>
                </a:r>
              </a:p>
              <a:p>
                <a:pPr marL="0" indent="0">
                  <a:buNone/>
                </a:pPr>
                <a:r>
                  <a:rPr lang="en-US" dirty="0"/>
                  <a:t>Upwardly biased and skewed near maximum diversity</a:t>
                </a:r>
              </a:p>
              <a:p>
                <a:pPr marL="0" indent="0">
                  <a:buNone/>
                </a:pPr>
                <a:r>
                  <a:rPr lang="en-US" dirty="0"/>
                  <a:t>Less biased and more symmetrical when comparing two groups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F26DB618-239C-40EA-BD30-9C9B2F4F4BB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1" y="1198607"/>
                <a:ext cx="7886700" cy="5659393"/>
              </a:xfrm>
              <a:blipFill>
                <a:blip r:embed="rId2"/>
                <a:stretch>
                  <a:fillRect l="-1546" t="-19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5952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curtain&#10;&#10;Description automatically generated">
            <a:extLst>
              <a:ext uri="{FF2B5EF4-FFF2-40B4-BE49-F238E27FC236}">
                <a16:creationId xmlns:a16="http://schemas.microsoft.com/office/drawing/2014/main" id="{988AB1C3-67F5-4D4B-B6D5-719D40D683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292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888F757-432D-4EE9-9AB4-E49A7C9B0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365129"/>
            <a:ext cx="7886700" cy="1265965"/>
          </a:xfrm>
        </p:spPr>
        <p:txBody>
          <a:bodyPr>
            <a:normAutofit fontScale="90000"/>
          </a:bodyPr>
          <a:lstStyle/>
          <a:p>
            <a:r>
              <a:rPr lang="en-US" dirty="0"/>
              <a:t>Survey Measures, General Social Survey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6DB618-239C-40EA-BD30-9C9B2F4F4B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1198607"/>
            <a:ext cx="7886700" cy="565939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/>
              <a:t>Grouping</a:t>
            </a:r>
          </a:p>
          <a:p>
            <a:pPr marL="0" indent="0">
              <a:buNone/>
            </a:pPr>
            <a:r>
              <a:rPr lang="en-US" dirty="0"/>
              <a:t>RELTRAD [7]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Outcomes</a:t>
            </a:r>
          </a:p>
          <a:p>
            <a:pPr marL="0" indent="0">
              <a:buNone/>
            </a:pPr>
            <a:r>
              <a:rPr lang="en-US" dirty="0"/>
              <a:t>Frequency of religious service attendance [9]</a:t>
            </a:r>
          </a:p>
          <a:p>
            <a:pPr marL="0" indent="0">
              <a:buNone/>
            </a:pPr>
            <a:r>
              <a:rPr lang="en-US" dirty="0"/>
              <a:t>Frequency of prayer* [5]</a:t>
            </a:r>
          </a:p>
          <a:p>
            <a:pPr marL="0" indent="0">
              <a:buNone/>
            </a:pPr>
            <a:r>
              <a:rPr lang="en-US" dirty="0"/>
              <a:t>Beliefs about God/higher power [6]</a:t>
            </a:r>
          </a:p>
          <a:p>
            <a:pPr marL="0" indent="0">
              <a:buNone/>
            </a:pPr>
            <a:r>
              <a:rPr lang="en-US" dirty="0"/>
              <a:t>Beliefs about the Bible [4]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Controls</a:t>
            </a:r>
          </a:p>
          <a:p>
            <a:pPr marL="0" indent="0">
              <a:buNone/>
            </a:pPr>
            <a:r>
              <a:rPr lang="en-US" dirty="0"/>
              <a:t>Sex [2]</a:t>
            </a:r>
          </a:p>
          <a:p>
            <a:pPr marL="0" indent="0">
              <a:buNone/>
            </a:pPr>
            <a:r>
              <a:rPr lang="en-US" dirty="0"/>
              <a:t>Race [3]</a:t>
            </a:r>
          </a:p>
          <a:p>
            <a:pPr marL="0" indent="0">
              <a:buNone/>
            </a:pPr>
            <a:r>
              <a:rPr lang="en-US" dirty="0"/>
              <a:t>Education (highest degree) [5]</a:t>
            </a:r>
          </a:p>
          <a:p>
            <a:pPr marL="0" indent="0">
              <a:buNone/>
            </a:pPr>
            <a:r>
              <a:rPr lang="en-US" dirty="0"/>
              <a:t>Region [9]</a:t>
            </a:r>
          </a:p>
        </p:txBody>
      </p:sp>
    </p:spTree>
    <p:extLst>
      <p:ext uri="{BB962C8B-B14F-4D97-AF65-F5344CB8AC3E}">
        <p14:creationId xmlns:p14="http://schemas.microsoft.com/office/powerpoint/2010/main" val="3752041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888F757-432D-4EE9-9AB4-E49A7C9B0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365129"/>
            <a:ext cx="7886700" cy="1265965"/>
          </a:xfrm>
        </p:spPr>
        <p:txBody>
          <a:bodyPr>
            <a:normAutofit/>
          </a:bodyPr>
          <a:lstStyle/>
          <a:p>
            <a:r>
              <a:rPr lang="en-US" dirty="0"/>
              <a:t>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F26DB618-239C-40EA-BD30-9C9B2F4F4BB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1" y="1198607"/>
                <a:ext cx="7886700" cy="565939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𝑡𝑟𝑖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~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𝑀𝑢𝑙𝑡𝑖𝑛𝑜𝑚𝑖𝑎𝑙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𝑡𝑟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𝑡𝑟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~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𝐷𝑖𝑟𝑖𝑐h𝑙𝑒𝑡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30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𝑡𝑟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𝑠𝑜𝑓𝑡𝑚𝑎𝑥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𝑡𝑟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𝑿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𝒕𝒓</m:t>
                          </m:r>
                        </m:sub>
                      </m:sSub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𝜷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𝒓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Where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𝑡𝑖𝑚𝑒</m:t>
                      </m:r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𝑟𝑒𝑙𝑖𝑔𝑖𝑜𝑛</m:t>
                      </m:r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𝑜𝑏𝑠𝑒𝑟𝑣𝑎𝑡𝑖𝑜𝑛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𝑡𝑟</m:t>
                          </m:r>
                        </m:sub>
                      </m:sSub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is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vector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of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probabilities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length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𝐾</m:t>
                      </m:r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is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time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varying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intercept</m:t>
                      </m:r>
                    </m:oMath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𝑿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is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𝐾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matrix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of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controls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at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time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</m:oMath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𝜷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is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𝐾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×1 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matrix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of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time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constant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coefficients</m:t>
                      </m:r>
                    </m:oMath>
                  </m:oMathPara>
                </a14:m>
                <a:endParaRPr lang="en-US" b="1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b="1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F26DB618-239C-40EA-BD30-9C9B2F4F4BB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1" y="1198607"/>
                <a:ext cx="7886700" cy="5659393"/>
              </a:xfrm>
              <a:blipFill>
                <a:blip r:embed="rId2"/>
                <a:stretch>
                  <a:fillRect l="-15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E8403E07-81D9-423F-AB50-E321C2108B66}"/>
              </a:ext>
            </a:extLst>
          </p:cNvPr>
          <p:cNvSpPr/>
          <p:nvPr/>
        </p:nvSpPr>
        <p:spPr>
          <a:xfrm>
            <a:off x="585059" y="365129"/>
            <a:ext cx="8278683" cy="6019535"/>
          </a:xfrm>
          <a:prstGeom prst="rect">
            <a:avLst/>
          </a:prstGeom>
          <a:solidFill>
            <a:srgbClr val="DAD0C6">
              <a:alpha val="9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FBAF76E0-0BFA-41D4-9BF5-51E523A18A6B}"/>
              </a:ext>
            </a:extLst>
          </p:cNvPr>
          <p:cNvSpPr txBox="1">
            <a:spLocks/>
          </p:cNvSpPr>
          <p:nvPr/>
        </p:nvSpPr>
        <p:spPr>
          <a:xfrm>
            <a:off x="672241" y="365129"/>
            <a:ext cx="7886700" cy="1265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What does this mean?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48CA56DB-2916-47F5-A103-AFE5D6A54EC3}"/>
              </a:ext>
            </a:extLst>
          </p:cNvPr>
          <p:cNvSpPr txBox="1">
            <a:spLocks/>
          </p:cNvSpPr>
          <p:nvPr/>
        </p:nvSpPr>
        <p:spPr>
          <a:xfrm>
            <a:off x="781051" y="1351007"/>
            <a:ext cx="7886700" cy="56593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dirty="0"/>
              <a:t>Multinomial model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dirty="0"/>
              <a:t>Each religious tradition is modelled separately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dirty="0"/>
              <a:t>Controls have constant effects across time, but vary by religion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dirty="0"/>
              <a:t>Each year has its own set of probabilities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dirty="0"/>
              <a:t>Probabilities are shrunk towards those of the next observed year, as if there were 30 additional observations from the next year in the current year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246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365128"/>
            <a:ext cx="8145780" cy="601027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3349363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888F757-432D-4EE9-9AB4-E49A7C9B0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365129"/>
            <a:ext cx="7886700" cy="1265965"/>
          </a:xfrm>
        </p:spPr>
        <p:txBody>
          <a:bodyPr>
            <a:normAutofit fontScale="90000"/>
          </a:bodyPr>
          <a:lstStyle/>
          <a:p>
            <a:r>
              <a:rPr lang="en-US" dirty="0"/>
              <a:t>Frequency of religious service attendance</a:t>
            </a:r>
          </a:p>
        </p:txBody>
      </p:sp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406FEBA5-A1E0-4AB2-B1C1-7D8C58FE15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C3833D0-7747-4655-801A-291E935815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128675C-D345-44DC-A354-6ACFBF00F5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 descr="A close up of a map&#10;&#10;Description automatically generated">
            <a:extLst>
              <a:ext uri="{FF2B5EF4-FFF2-40B4-BE49-F238E27FC236}">
                <a16:creationId xmlns:a16="http://schemas.microsoft.com/office/drawing/2014/main" id="{0B1A0645-47B5-4436-89D9-A7DDD4F5938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 descr="A screenshot of a map&#10;&#10;Description automatically generated">
            <a:extLst>
              <a:ext uri="{FF2B5EF4-FFF2-40B4-BE49-F238E27FC236}">
                <a16:creationId xmlns:a16="http://schemas.microsoft.com/office/drawing/2014/main" id="{3209B48B-D42E-464D-926D-CE3AA3AC593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" y="32512"/>
            <a:ext cx="9144000" cy="6858000"/>
          </a:xfrm>
          <a:prstGeom prst="rect">
            <a:avLst/>
          </a:prstGeom>
        </p:spPr>
      </p:pic>
      <p:pic>
        <p:nvPicPr>
          <p:cNvPr id="9" name="Picture 8" descr="A close up of a map&#10;&#10;Description automatically generated">
            <a:extLst>
              <a:ext uri="{FF2B5EF4-FFF2-40B4-BE49-F238E27FC236}">
                <a16:creationId xmlns:a16="http://schemas.microsoft.com/office/drawing/2014/main" id="{CB84A5DE-C59A-4196-9C21-42BE876208F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" y="0"/>
            <a:ext cx="9144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55C99D7-F10C-4355-896F-EC0657BF3C02}"/>
              </a:ext>
            </a:extLst>
          </p:cNvPr>
          <p:cNvSpPr txBox="1"/>
          <p:nvPr/>
        </p:nvSpPr>
        <p:spPr>
          <a:xfrm>
            <a:off x="1060704" y="2548128"/>
            <a:ext cx="731520" cy="369332"/>
          </a:xfrm>
          <a:prstGeom prst="rect">
            <a:avLst/>
          </a:prstGeom>
          <a:solidFill>
            <a:srgbClr val="DAD0C6">
              <a:alpha val="4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0.25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482284B-7EC4-497A-B3FF-BAFA0E377BB2}"/>
              </a:ext>
            </a:extLst>
          </p:cNvPr>
          <p:cNvSpPr txBox="1"/>
          <p:nvPr/>
        </p:nvSpPr>
        <p:spPr>
          <a:xfrm>
            <a:off x="2852928" y="2548128"/>
            <a:ext cx="731520" cy="369332"/>
          </a:xfrm>
          <a:prstGeom prst="rect">
            <a:avLst/>
          </a:prstGeom>
          <a:solidFill>
            <a:srgbClr val="DAD0C6">
              <a:alpha val="4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0.45</a:t>
            </a:r>
          </a:p>
        </p:txBody>
      </p:sp>
    </p:spTree>
    <p:extLst>
      <p:ext uri="{BB962C8B-B14F-4D97-AF65-F5344CB8AC3E}">
        <p14:creationId xmlns:p14="http://schemas.microsoft.com/office/powerpoint/2010/main" val="1047459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looking, photo, table, white&#10;&#10;Description automatically generated">
            <a:extLst>
              <a:ext uri="{FF2B5EF4-FFF2-40B4-BE49-F238E27FC236}">
                <a16:creationId xmlns:a16="http://schemas.microsoft.com/office/drawing/2014/main" id="{C2747A73-0618-47C3-A422-8F82DF8DD5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28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888F757-432D-4EE9-9AB4-E49A7C9B0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365129"/>
            <a:ext cx="7886700" cy="1265965"/>
          </a:xfrm>
        </p:spPr>
        <p:txBody>
          <a:bodyPr/>
          <a:lstStyle/>
          <a:p>
            <a:r>
              <a:rPr lang="en-US" dirty="0"/>
              <a:t>Frequency of prayer</a:t>
            </a:r>
          </a:p>
        </p:txBody>
      </p:sp>
      <p:pic>
        <p:nvPicPr>
          <p:cNvPr id="5" name="Content Placeholder 4" descr="A close up of a map&#10;&#10;Description automatically generated">
            <a:extLst>
              <a:ext uri="{FF2B5EF4-FFF2-40B4-BE49-F238E27FC236}">
                <a16:creationId xmlns:a16="http://schemas.microsoft.com/office/drawing/2014/main" id="{B73F3B40-3E25-4FDC-B8D4-5BE31292EE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294B4DF-2CB3-4001-8A8E-D8E84C0102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77C0E26-5064-4C0F-B068-CDBB9F7B7C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 descr="A close up of a map&#10;&#10;Description automatically generated">
            <a:extLst>
              <a:ext uri="{FF2B5EF4-FFF2-40B4-BE49-F238E27FC236}">
                <a16:creationId xmlns:a16="http://schemas.microsoft.com/office/drawing/2014/main" id="{03E02D08-875F-4766-8698-A6620415FB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 descr="A close up of a map&#10;&#10;Description automatically generated">
            <a:extLst>
              <a:ext uri="{FF2B5EF4-FFF2-40B4-BE49-F238E27FC236}">
                <a16:creationId xmlns:a16="http://schemas.microsoft.com/office/drawing/2014/main" id="{A8488A01-0457-48F9-B2DA-040CF66EC1A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9144000" cy="6858000"/>
          </a:xfrm>
          <a:prstGeom prst="rect">
            <a:avLst/>
          </a:prstGeom>
        </p:spPr>
      </p:pic>
      <p:pic>
        <p:nvPicPr>
          <p:cNvPr id="9" name="Picture 8" descr="A close up of a map&#10;&#10;Description automatically generated">
            <a:extLst>
              <a:ext uri="{FF2B5EF4-FFF2-40B4-BE49-F238E27FC236}">
                <a16:creationId xmlns:a16="http://schemas.microsoft.com/office/drawing/2014/main" id="{652E8214-97CF-4CF5-8BFA-4B9EE5AAA53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"/>
            <a:ext cx="9144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BA4B937-8FE7-41E0-83CE-0266A3B75B11}"/>
              </a:ext>
            </a:extLst>
          </p:cNvPr>
          <p:cNvSpPr txBox="1"/>
          <p:nvPr/>
        </p:nvSpPr>
        <p:spPr>
          <a:xfrm>
            <a:off x="1060704" y="2548128"/>
            <a:ext cx="731520" cy="369332"/>
          </a:xfrm>
          <a:prstGeom prst="rect">
            <a:avLst/>
          </a:prstGeom>
          <a:solidFill>
            <a:srgbClr val="DAD0C6">
              <a:alpha val="4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0.42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992922-2539-4501-8375-B6203137FCDC}"/>
              </a:ext>
            </a:extLst>
          </p:cNvPr>
          <p:cNvSpPr txBox="1"/>
          <p:nvPr/>
        </p:nvSpPr>
        <p:spPr>
          <a:xfrm>
            <a:off x="2852928" y="2548128"/>
            <a:ext cx="731520" cy="369332"/>
          </a:xfrm>
          <a:prstGeom prst="rect">
            <a:avLst/>
          </a:prstGeom>
          <a:solidFill>
            <a:srgbClr val="DAD0C6">
              <a:alpha val="4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0.42</a:t>
            </a:r>
          </a:p>
        </p:txBody>
      </p:sp>
    </p:spTree>
    <p:extLst>
      <p:ext uri="{BB962C8B-B14F-4D97-AF65-F5344CB8AC3E}">
        <p14:creationId xmlns:p14="http://schemas.microsoft.com/office/powerpoint/2010/main" val="2360608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888F757-432D-4EE9-9AB4-E49A7C9B0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365129"/>
            <a:ext cx="7886700" cy="1265965"/>
          </a:xfrm>
        </p:spPr>
        <p:txBody>
          <a:bodyPr/>
          <a:lstStyle/>
          <a:p>
            <a:r>
              <a:rPr lang="en-US" dirty="0"/>
              <a:t>Belief in God/higher power</a:t>
            </a:r>
          </a:p>
        </p:txBody>
      </p:sp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7E56AA2C-D2BA-4CB9-AE9C-EDA76E5172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6F0C970-82BE-4E03-B4AC-BB2DAB1B6B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1316D0C-9E30-4227-9DDD-17D85A577F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 descr="A close up of a map&#10;&#10;Description automatically generated">
            <a:extLst>
              <a:ext uri="{FF2B5EF4-FFF2-40B4-BE49-F238E27FC236}">
                <a16:creationId xmlns:a16="http://schemas.microsoft.com/office/drawing/2014/main" id="{6F2ADDA1-4C50-4E9C-BF2A-34A4B47DAC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 descr="A close up of a map&#10;&#10;Description automatically generated">
            <a:extLst>
              <a:ext uri="{FF2B5EF4-FFF2-40B4-BE49-F238E27FC236}">
                <a16:creationId xmlns:a16="http://schemas.microsoft.com/office/drawing/2014/main" id="{8C299C59-2980-4EA6-9980-26A70183CC1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 descr="A close up of a map&#10;&#10;Description automatically generated">
            <a:extLst>
              <a:ext uri="{FF2B5EF4-FFF2-40B4-BE49-F238E27FC236}">
                <a16:creationId xmlns:a16="http://schemas.microsoft.com/office/drawing/2014/main" id="{AF68BD11-84D0-4EBF-873F-8ABCBDBA910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59C96EA-F489-4D26-9330-231B407686EE}"/>
              </a:ext>
            </a:extLst>
          </p:cNvPr>
          <p:cNvSpPr txBox="1"/>
          <p:nvPr/>
        </p:nvSpPr>
        <p:spPr>
          <a:xfrm>
            <a:off x="1060704" y="654778"/>
            <a:ext cx="731520" cy="369332"/>
          </a:xfrm>
          <a:prstGeom prst="rect">
            <a:avLst/>
          </a:prstGeom>
          <a:solidFill>
            <a:srgbClr val="DAD0C6">
              <a:alpha val="4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0.2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99F376B-80A6-4ECC-A1C6-7F91F277624D}"/>
              </a:ext>
            </a:extLst>
          </p:cNvPr>
          <p:cNvSpPr txBox="1"/>
          <p:nvPr/>
        </p:nvSpPr>
        <p:spPr>
          <a:xfrm>
            <a:off x="2852928" y="654778"/>
            <a:ext cx="731520" cy="369332"/>
          </a:xfrm>
          <a:prstGeom prst="rect">
            <a:avLst/>
          </a:prstGeom>
          <a:solidFill>
            <a:srgbClr val="DAD0C6">
              <a:alpha val="4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0.2</a:t>
            </a:r>
          </a:p>
        </p:txBody>
      </p:sp>
    </p:spTree>
    <p:extLst>
      <p:ext uri="{BB962C8B-B14F-4D97-AF65-F5344CB8AC3E}">
        <p14:creationId xmlns:p14="http://schemas.microsoft.com/office/powerpoint/2010/main" val="3032369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888F757-432D-4EE9-9AB4-E49A7C9B0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365129"/>
            <a:ext cx="7886700" cy="1265965"/>
          </a:xfrm>
        </p:spPr>
        <p:txBody>
          <a:bodyPr/>
          <a:lstStyle/>
          <a:p>
            <a:r>
              <a:rPr lang="en-US" dirty="0"/>
              <a:t>Beliefs about the Bible</a:t>
            </a:r>
          </a:p>
        </p:txBody>
      </p:sp>
      <p:pic>
        <p:nvPicPr>
          <p:cNvPr id="17" name="Picture 16" descr="A close up of a map&#10;&#10;Description automatically generated">
            <a:extLst>
              <a:ext uri="{FF2B5EF4-FFF2-40B4-BE49-F238E27FC236}">
                <a16:creationId xmlns:a16="http://schemas.microsoft.com/office/drawing/2014/main" id="{93361038-82DE-4431-824C-1F719075DB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E0B5C9B-D08A-4D81-AB30-FB53835924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6C3A4D3-5BC2-448D-894B-6A7BA453A2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0C9884EB-3449-4B0C-BEC7-3158EF1988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9" name="Picture 18" descr="A close up of a map&#10;&#10;Description automatically generated">
            <a:extLst>
              <a:ext uri="{FF2B5EF4-FFF2-40B4-BE49-F238E27FC236}">
                <a16:creationId xmlns:a16="http://schemas.microsoft.com/office/drawing/2014/main" id="{1D480900-4599-4B01-A008-ECE68D5A497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233"/>
            <a:ext cx="9144000" cy="6858000"/>
          </a:xfrm>
          <a:prstGeom prst="rect">
            <a:avLst/>
          </a:prstGeom>
        </p:spPr>
      </p:pic>
      <p:pic>
        <p:nvPicPr>
          <p:cNvPr id="21" name="Picture 20" descr="A close up of a map&#10;&#10;Description automatically generated">
            <a:extLst>
              <a:ext uri="{FF2B5EF4-FFF2-40B4-BE49-F238E27FC236}">
                <a16:creationId xmlns:a16="http://schemas.microsoft.com/office/drawing/2014/main" id="{9949EC12-0964-4564-9BE8-05D7CC55D35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466"/>
            <a:ext cx="9144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1D0D09A-F986-41D7-A6B6-D8EE41688AA0}"/>
              </a:ext>
            </a:extLst>
          </p:cNvPr>
          <p:cNvSpPr txBox="1"/>
          <p:nvPr/>
        </p:nvSpPr>
        <p:spPr>
          <a:xfrm>
            <a:off x="1060704" y="2687978"/>
            <a:ext cx="731520" cy="369332"/>
          </a:xfrm>
          <a:prstGeom prst="rect">
            <a:avLst/>
          </a:prstGeom>
          <a:solidFill>
            <a:srgbClr val="DAD0C6">
              <a:alpha val="4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0.35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E7CDE3D-B25F-465F-8DD9-F495BC20993C}"/>
              </a:ext>
            </a:extLst>
          </p:cNvPr>
          <p:cNvSpPr txBox="1"/>
          <p:nvPr/>
        </p:nvSpPr>
        <p:spPr>
          <a:xfrm>
            <a:off x="2852928" y="2687978"/>
            <a:ext cx="731520" cy="369332"/>
          </a:xfrm>
          <a:prstGeom prst="rect">
            <a:avLst/>
          </a:prstGeom>
          <a:solidFill>
            <a:srgbClr val="DAD0C6">
              <a:alpha val="4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0.42</a:t>
            </a:r>
          </a:p>
        </p:txBody>
      </p:sp>
    </p:spTree>
    <p:extLst>
      <p:ext uri="{BB962C8B-B14F-4D97-AF65-F5344CB8AC3E}">
        <p14:creationId xmlns:p14="http://schemas.microsoft.com/office/powerpoint/2010/main" val="1127452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888F757-432D-4EE9-9AB4-E49A7C9B0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365129"/>
            <a:ext cx="7886700" cy="1265965"/>
          </a:xfrm>
        </p:spPr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6DB618-239C-40EA-BD30-9C9B2F4F4B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1198607"/>
            <a:ext cx="7886700" cy="55169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How religiously homogenous are US </a:t>
            </a:r>
            <a:r>
              <a:rPr lang="en-US" b="1" dirty="0" err="1"/>
              <a:t>Nones</a:t>
            </a:r>
            <a:r>
              <a:rPr lang="en-US" b="1" dirty="0"/>
              <a:t> overall?</a:t>
            </a:r>
          </a:p>
          <a:p>
            <a:pPr marL="0" indent="0">
              <a:buNone/>
            </a:pPr>
            <a:r>
              <a:rPr lang="en-US" dirty="0"/>
              <a:t>Moderately homogenous on behaviors and the Bible (~0.4 in recent years)</a:t>
            </a:r>
            <a:br>
              <a:rPr lang="en-US" dirty="0"/>
            </a:br>
            <a:endParaRPr lang="en-US" b="1" dirty="0"/>
          </a:p>
          <a:p>
            <a:pPr marL="0" indent="0">
              <a:buNone/>
            </a:pPr>
            <a:r>
              <a:rPr lang="en-US" b="1" dirty="0"/>
              <a:t>How homogenous are US </a:t>
            </a:r>
            <a:r>
              <a:rPr lang="en-US" b="1" dirty="0" err="1"/>
              <a:t>Nones</a:t>
            </a:r>
            <a:r>
              <a:rPr lang="en-US" b="1" dirty="0"/>
              <a:t> compared to other religious traditions?</a:t>
            </a:r>
          </a:p>
          <a:p>
            <a:pPr marL="0" indent="0">
              <a:buNone/>
            </a:pPr>
            <a:r>
              <a:rPr lang="en-US" dirty="0"/>
              <a:t>More homogenous than others behaviorally</a:t>
            </a:r>
          </a:p>
          <a:p>
            <a:pPr marL="0" indent="0">
              <a:buNone/>
            </a:pPr>
            <a:r>
              <a:rPr lang="en-US" dirty="0"/>
              <a:t>Just as heterogeneous as others on belief about the Bible</a:t>
            </a:r>
          </a:p>
          <a:p>
            <a:pPr marL="0" indent="0">
              <a:buNone/>
            </a:pPr>
            <a:r>
              <a:rPr lang="en-US" dirty="0"/>
              <a:t>More heterogeneous than most others on belief about God</a:t>
            </a:r>
          </a:p>
        </p:txBody>
      </p:sp>
    </p:spTree>
    <p:extLst>
      <p:ext uri="{BB962C8B-B14F-4D97-AF65-F5344CB8AC3E}">
        <p14:creationId xmlns:p14="http://schemas.microsoft.com/office/powerpoint/2010/main" val="1251179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888F757-432D-4EE9-9AB4-E49A7C9B0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365129"/>
            <a:ext cx="7886700" cy="1265965"/>
          </a:xfrm>
        </p:spPr>
        <p:txBody>
          <a:bodyPr/>
          <a:lstStyle/>
          <a:p>
            <a:r>
              <a:rPr lang="en-US" dirty="0"/>
              <a:t>What does it mean?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6DB618-239C-40EA-BD30-9C9B2F4F4B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1198607"/>
            <a:ext cx="7886700" cy="55169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Reiterates a distinction between  behavioral/</a:t>
            </a:r>
            <a:br>
              <a:rPr lang="en-US" b="1" dirty="0"/>
            </a:br>
            <a:r>
              <a:rPr lang="en-US" b="1" dirty="0"/>
              <a:t>organizational aspects of religion and belief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Not-surprisingly, theologically-specific questions (e.g. Bible) see less diversity than less-specific questions (e.g. God)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Diversity of belief may present a unique challenge to the organization of non-religion (see Smith and </a:t>
            </a:r>
            <a:r>
              <a:rPr lang="en-US" b="1" dirty="0" err="1"/>
              <a:t>Cragun</a:t>
            </a:r>
            <a:r>
              <a:rPr lang="en-US" b="1" dirty="0"/>
              <a:t> 2019)</a:t>
            </a:r>
          </a:p>
        </p:txBody>
      </p:sp>
    </p:spTree>
    <p:extLst>
      <p:ext uri="{BB962C8B-B14F-4D97-AF65-F5344CB8AC3E}">
        <p14:creationId xmlns:p14="http://schemas.microsoft.com/office/powerpoint/2010/main" val="84878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672670"/>
            <a:ext cx="9144000" cy="2185331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672670"/>
            <a:ext cx="6858000" cy="2185331"/>
          </a:xfrm>
        </p:spPr>
        <p:txBody>
          <a:bodyPr anchor="ctr"/>
          <a:lstStyle/>
          <a:p>
            <a:pPr algn="l"/>
            <a:r>
              <a:rPr lang="en-US" dirty="0">
                <a:solidFill>
                  <a:srgbClr val="DAD0C6"/>
                </a:solidFill>
              </a:rPr>
              <a:t>Simon Brauer, Ph.D.</a:t>
            </a:r>
          </a:p>
          <a:p>
            <a:pPr algn="l"/>
            <a:r>
              <a:rPr lang="en-US" dirty="0">
                <a:solidFill>
                  <a:srgbClr val="DAD0C6"/>
                </a:solidFill>
              </a:rPr>
              <a:t>sb2ts@virginia.edu</a:t>
            </a:r>
          </a:p>
          <a:p>
            <a:pPr algn="l"/>
            <a:r>
              <a:rPr lang="en-US" dirty="0">
                <a:solidFill>
                  <a:srgbClr val="DAD0C6"/>
                </a:solidFill>
              </a:rPr>
              <a:t>www.simonbrauer.us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144FE4A-518C-4B6B-9D68-7A02A24E28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152676"/>
            <a:ext cx="7772400" cy="2387600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Thank you</a:t>
            </a:r>
            <a:endParaRPr lang="en-US" sz="3100" dirty="0"/>
          </a:p>
        </p:txBody>
      </p:sp>
    </p:spTree>
    <p:extLst>
      <p:ext uri="{BB962C8B-B14F-4D97-AF65-F5344CB8AC3E}">
        <p14:creationId xmlns:p14="http://schemas.microsoft.com/office/powerpoint/2010/main" val="2398279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888F757-432D-4EE9-9AB4-E49A7C9B0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365129"/>
            <a:ext cx="7886700" cy="1265965"/>
          </a:xfrm>
        </p:spPr>
        <p:txBody>
          <a:bodyPr/>
          <a:lstStyle/>
          <a:p>
            <a:r>
              <a:rPr lang="en-US" dirty="0"/>
              <a:t>Political ideology</a:t>
            </a:r>
          </a:p>
        </p:txBody>
      </p:sp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D8DDDE9A-C637-4170-9F1A-4D9CFD0C04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E2E51FE-BA16-411A-A90A-7C9E8C2CCE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EC07F52-24D2-4699-9AE6-AB99FCF9C3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0EB42B29-857C-493E-BBA3-494B16FFD0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513"/>
            <a:ext cx="9144000" cy="6858000"/>
          </a:xfrm>
          <a:prstGeom prst="rect">
            <a:avLst/>
          </a:prstGeom>
        </p:spPr>
      </p:pic>
      <p:pic>
        <p:nvPicPr>
          <p:cNvPr id="9" name="Picture 8" descr="A close up of a map&#10;&#10;Description automatically generated">
            <a:extLst>
              <a:ext uri="{FF2B5EF4-FFF2-40B4-BE49-F238E27FC236}">
                <a16:creationId xmlns:a16="http://schemas.microsoft.com/office/drawing/2014/main" id="{5EE92F8B-F5A2-426E-9E5C-63ECF82D72F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57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290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888F757-432D-4EE9-9AB4-E49A7C9B0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365129"/>
            <a:ext cx="7886700" cy="1265965"/>
          </a:xfrm>
        </p:spPr>
        <p:txBody>
          <a:bodyPr>
            <a:normAutofit fontScale="90000"/>
          </a:bodyPr>
          <a:lstStyle/>
          <a:p>
            <a:r>
              <a:rPr lang="en-US" dirty="0"/>
              <a:t>Frequency of religious service attendance</a:t>
            </a:r>
          </a:p>
        </p:txBody>
      </p:sp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0621DDA3-8DC3-46FC-B7F8-BC608A27B8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 descr="A screenshot of a map&#10;&#10;Description automatically generated">
            <a:extLst>
              <a:ext uri="{FF2B5EF4-FFF2-40B4-BE49-F238E27FC236}">
                <a16:creationId xmlns:a16="http://schemas.microsoft.com/office/drawing/2014/main" id="{476EE482-B435-4EB3-8F14-537EA26FF5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 descr="A close up of a map&#10;&#10;Description automatically generated">
            <a:extLst>
              <a:ext uri="{FF2B5EF4-FFF2-40B4-BE49-F238E27FC236}">
                <a16:creationId xmlns:a16="http://schemas.microsoft.com/office/drawing/2014/main" id="{3356AD83-107C-4C4F-8985-2EE1137EFF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469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888F757-432D-4EE9-9AB4-E49A7C9B0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365129"/>
            <a:ext cx="7886700" cy="1265965"/>
          </a:xfrm>
        </p:spPr>
        <p:txBody>
          <a:bodyPr/>
          <a:lstStyle/>
          <a:p>
            <a:r>
              <a:rPr lang="en-US" dirty="0"/>
              <a:t>Belief in God/higher power</a:t>
            </a:r>
          </a:p>
        </p:txBody>
      </p:sp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91A0EE22-6759-4BB3-959F-E51C50D6C0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 descr="A close up of a map&#10;&#10;Description automatically generated">
            <a:extLst>
              <a:ext uri="{FF2B5EF4-FFF2-40B4-BE49-F238E27FC236}">
                <a16:creationId xmlns:a16="http://schemas.microsoft.com/office/drawing/2014/main" id="{47DA4289-6AEA-4C8C-80B3-F9CDAAAD85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 descr="A close up of a map&#10;&#10;Description automatically generated">
            <a:extLst>
              <a:ext uri="{FF2B5EF4-FFF2-40B4-BE49-F238E27FC236}">
                <a16:creationId xmlns:a16="http://schemas.microsoft.com/office/drawing/2014/main" id="{7C6D9A16-545B-451B-9C05-97CA10F60A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858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888F757-432D-4EE9-9AB4-E49A7C9B0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365129"/>
            <a:ext cx="7886700" cy="1265965"/>
          </a:xfrm>
        </p:spPr>
        <p:txBody>
          <a:bodyPr/>
          <a:lstStyle/>
          <a:p>
            <a:r>
              <a:rPr lang="en-US" dirty="0"/>
              <a:t>Beliefs about the Bible</a:t>
            </a:r>
          </a:p>
        </p:txBody>
      </p:sp>
      <p:pic>
        <p:nvPicPr>
          <p:cNvPr id="4" name="Picture 3" descr="A close up of a map&#10;&#10;Description automatically generated">
            <a:extLst>
              <a:ext uri="{FF2B5EF4-FFF2-40B4-BE49-F238E27FC236}">
                <a16:creationId xmlns:a16="http://schemas.microsoft.com/office/drawing/2014/main" id="{AE936108-EF7A-4315-AE69-3C35B77D24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 descr="A close up of a map&#10;&#10;Description automatically generated">
            <a:extLst>
              <a:ext uri="{FF2B5EF4-FFF2-40B4-BE49-F238E27FC236}">
                <a16:creationId xmlns:a16="http://schemas.microsoft.com/office/drawing/2014/main" id="{E78AC5EA-38F3-4873-B1E2-D1BFB74942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 descr="A close up of a map&#10;&#10;Description automatically generated">
            <a:extLst>
              <a:ext uri="{FF2B5EF4-FFF2-40B4-BE49-F238E27FC236}">
                <a16:creationId xmlns:a16="http://schemas.microsoft.com/office/drawing/2014/main" id="{6B555B91-99E8-4B4F-BDC0-02ECDE2E5B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13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888F757-432D-4EE9-9AB4-E49A7C9B0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365129"/>
            <a:ext cx="7886700" cy="1265965"/>
          </a:xfrm>
        </p:spPr>
        <p:txBody>
          <a:bodyPr>
            <a:normAutofit/>
          </a:bodyPr>
          <a:lstStyle/>
          <a:p>
            <a:r>
              <a:rPr lang="en-US" dirty="0"/>
              <a:t>Who are the </a:t>
            </a:r>
            <a:r>
              <a:rPr lang="en-US" dirty="0" err="1"/>
              <a:t>Nones</a:t>
            </a:r>
            <a:r>
              <a:rPr lang="en-US" dirty="0"/>
              <a:t>?</a:t>
            </a:r>
            <a:endParaRPr lang="en-US" sz="31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6DB618-239C-40EA-BD30-9C9B2F4F4B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1631093"/>
            <a:ext cx="7886700" cy="486177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/>
              <a:t>Demographics and network</a:t>
            </a:r>
          </a:p>
          <a:p>
            <a:pPr marL="0" indent="0">
              <a:buNone/>
            </a:pPr>
            <a:r>
              <a:rPr lang="en-US" dirty="0"/>
              <a:t>Young</a:t>
            </a:r>
            <a:r>
              <a:rPr lang="en-US" b="1" dirty="0"/>
              <a:t>*</a:t>
            </a:r>
          </a:p>
          <a:p>
            <a:pPr marL="0" indent="0">
              <a:buNone/>
            </a:pPr>
            <a:r>
              <a:rPr lang="en-US" dirty="0"/>
              <a:t>Politically liberal/Democratic</a:t>
            </a:r>
            <a:r>
              <a:rPr lang="en-US" b="1" dirty="0"/>
              <a:t>*</a:t>
            </a:r>
          </a:p>
          <a:p>
            <a:pPr marL="0" indent="0">
              <a:buNone/>
            </a:pPr>
            <a:r>
              <a:rPr lang="en-US" dirty="0"/>
              <a:t>Have less-religious families and friends</a:t>
            </a:r>
          </a:p>
          <a:p>
            <a:pPr marL="0" indent="0">
              <a:buNone/>
            </a:pPr>
            <a:r>
              <a:rPr lang="en-US" dirty="0"/>
              <a:t>Less-likely to be married or have children</a:t>
            </a:r>
            <a:r>
              <a:rPr lang="en-US" b="1" dirty="0"/>
              <a:t>*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b="1" dirty="0"/>
              <a:t>BUT</a:t>
            </a:r>
          </a:p>
          <a:p>
            <a:pPr marL="0" indent="0">
              <a:buNone/>
            </a:pPr>
            <a:r>
              <a:rPr lang="en-US" dirty="0"/>
              <a:t>“</a:t>
            </a:r>
            <a:r>
              <a:rPr lang="en-US" b="1" dirty="0"/>
              <a:t>It is a mistake to view the nonreligious as a homogeneous group sharing a coherent worldview</a:t>
            </a:r>
            <a:r>
              <a:rPr lang="en-US" dirty="0"/>
              <a:t>.” (Smith and </a:t>
            </a:r>
            <a:r>
              <a:rPr lang="en-US" dirty="0" err="1"/>
              <a:t>Cragun</a:t>
            </a:r>
            <a:r>
              <a:rPr lang="en-US" dirty="0"/>
              <a:t> 2019)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900" b="1" dirty="0"/>
              <a:t>*Consistent differences across time, Strawn 2019</a:t>
            </a:r>
          </a:p>
        </p:txBody>
      </p:sp>
    </p:spTree>
    <p:extLst>
      <p:ext uri="{BB962C8B-B14F-4D97-AF65-F5344CB8AC3E}">
        <p14:creationId xmlns:p14="http://schemas.microsoft.com/office/powerpoint/2010/main" val="716983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888F757-432D-4EE9-9AB4-E49A7C9B0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365129"/>
            <a:ext cx="7886700" cy="1265965"/>
          </a:xfrm>
        </p:spPr>
        <p:txBody>
          <a:bodyPr/>
          <a:lstStyle/>
          <a:p>
            <a:r>
              <a:rPr lang="en-US" dirty="0"/>
              <a:t>Political ideology</a:t>
            </a:r>
          </a:p>
        </p:txBody>
      </p:sp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7C28441E-35DC-4D8B-9A8C-D8726CC88B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 descr="A screenshot of a map&#10;&#10;Description automatically generated">
            <a:extLst>
              <a:ext uri="{FF2B5EF4-FFF2-40B4-BE49-F238E27FC236}">
                <a16:creationId xmlns:a16="http://schemas.microsoft.com/office/drawing/2014/main" id="{25C250BD-6C9A-4B46-BF26-7F9D4FCCEA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 descr="A close up of a map&#10;&#10;Description automatically generated">
            <a:extLst>
              <a:ext uri="{FF2B5EF4-FFF2-40B4-BE49-F238E27FC236}">
                <a16:creationId xmlns:a16="http://schemas.microsoft.com/office/drawing/2014/main" id="{73365207-E217-4980-9B52-C970554A1C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999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888F757-432D-4EE9-9AB4-E49A7C9B0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365129"/>
            <a:ext cx="7886700" cy="1265965"/>
          </a:xfrm>
        </p:spPr>
        <p:txBody>
          <a:bodyPr>
            <a:normAutofit/>
          </a:bodyPr>
          <a:lstStyle/>
          <a:p>
            <a:r>
              <a:rPr lang="en-US" dirty="0"/>
              <a:t>The religious lives of </a:t>
            </a:r>
            <a:r>
              <a:rPr lang="en-US" dirty="0" err="1"/>
              <a:t>Nones</a:t>
            </a:r>
            <a:endParaRPr lang="en-US" sz="31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6DB618-239C-40EA-BD30-9C9B2F4F4B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1631093"/>
            <a:ext cx="7886700" cy="486177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Manning (2013): Three types of unaffiliated</a:t>
            </a:r>
          </a:p>
          <a:p>
            <a:pPr marL="0" indent="0">
              <a:buNone/>
            </a:pPr>
            <a:r>
              <a:rPr lang="en-US" dirty="0"/>
              <a:t>Unchurched believers (declining; Manning 2015)</a:t>
            </a:r>
          </a:p>
          <a:p>
            <a:pPr marL="0" indent="0">
              <a:buNone/>
            </a:pPr>
            <a:r>
              <a:rPr lang="en-US" dirty="0"/>
              <a:t>Secular unaffiliated</a:t>
            </a:r>
          </a:p>
          <a:p>
            <a:pPr marL="0" indent="0">
              <a:buNone/>
            </a:pPr>
            <a:r>
              <a:rPr lang="en-US" dirty="0"/>
              <a:t>Seeker spirituality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Drescher</a:t>
            </a:r>
          </a:p>
          <a:p>
            <a:pPr marL="0" indent="0">
              <a:buNone/>
            </a:pPr>
            <a:r>
              <a:rPr lang="en-US" dirty="0"/>
              <a:t>Spirituality embedded in relationships</a:t>
            </a:r>
          </a:p>
          <a:p>
            <a:pPr marL="0" indent="0">
              <a:buNone/>
            </a:pPr>
            <a:r>
              <a:rPr lang="en-US" dirty="0"/>
              <a:t>More flexible, “cosmopolitan spirituality</a:t>
            </a:r>
          </a:p>
          <a:p>
            <a:pPr marL="0" indent="0">
              <a:buNone/>
            </a:pPr>
            <a:r>
              <a:rPr lang="en-US" dirty="0"/>
              <a:t>Community membership is provisional, not traditional</a:t>
            </a:r>
          </a:p>
        </p:txBody>
      </p:sp>
    </p:spTree>
    <p:extLst>
      <p:ext uri="{BB962C8B-B14F-4D97-AF65-F5344CB8AC3E}">
        <p14:creationId xmlns:p14="http://schemas.microsoft.com/office/powerpoint/2010/main" val="4263418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888F757-432D-4EE9-9AB4-E49A7C9B0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365129"/>
            <a:ext cx="7886700" cy="1265965"/>
          </a:xfrm>
        </p:spPr>
        <p:txBody>
          <a:bodyPr>
            <a:normAutofit/>
          </a:bodyPr>
          <a:lstStyle/>
          <a:p>
            <a:r>
              <a:rPr lang="en-US" dirty="0"/>
              <a:t>Questions</a:t>
            </a:r>
            <a:endParaRPr lang="en-US" sz="31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6DB618-239C-40EA-BD30-9C9B2F4F4B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1631094"/>
            <a:ext cx="7886700" cy="45458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How religiously homogenous are US </a:t>
            </a:r>
            <a:r>
              <a:rPr lang="en-US" b="1" dirty="0" err="1"/>
              <a:t>Nones</a:t>
            </a:r>
            <a:r>
              <a:rPr lang="en-US" b="1" dirty="0"/>
              <a:t> overall?</a:t>
            </a:r>
          </a:p>
          <a:p>
            <a:pPr marL="0" indent="0">
              <a:buNone/>
            </a:pPr>
            <a:br>
              <a:rPr lang="en-US" b="1" dirty="0"/>
            </a:br>
            <a:br>
              <a:rPr lang="en-US" b="1" dirty="0"/>
            </a:br>
            <a:endParaRPr lang="en-US" b="1" dirty="0"/>
          </a:p>
          <a:p>
            <a:pPr marL="0" indent="0">
              <a:buNone/>
            </a:pPr>
            <a:r>
              <a:rPr lang="en-US" b="1" dirty="0"/>
              <a:t>How homogenous are US </a:t>
            </a:r>
            <a:r>
              <a:rPr lang="en-US" b="1" dirty="0" err="1"/>
              <a:t>Nones</a:t>
            </a:r>
            <a:r>
              <a:rPr lang="en-US" b="1" dirty="0"/>
              <a:t> compared to other religious traditions?</a:t>
            </a:r>
          </a:p>
        </p:txBody>
      </p:sp>
    </p:spTree>
    <p:extLst>
      <p:ext uri="{BB962C8B-B14F-4D97-AF65-F5344CB8AC3E}">
        <p14:creationId xmlns:p14="http://schemas.microsoft.com/office/powerpoint/2010/main" val="1788072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365128"/>
            <a:ext cx="8145780" cy="601027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Approach</a:t>
            </a:r>
          </a:p>
        </p:txBody>
      </p:sp>
    </p:spTree>
    <p:extLst>
      <p:ext uri="{BB962C8B-B14F-4D97-AF65-F5344CB8AC3E}">
        <p14:creationId xmlns:p14="http://schemas.microsoft.com/office/powerpoint/2010/main" val="1288729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888F757-432D-4EE9-9AB4-E49A7C9B0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365129"/>
            <a:ext cx="7886700" cy="1265965"/>
          </a:xfrm>
        </p:spPr>
        <p:txBody>
          <a:bodyPr>
            <a:normAutofit/>
          </a:bodyPr>
          <a:lstStyle/>
          <a:p>
            <a:r>
              <a:rPr lang="en-US" dirty="0"/>
              <a:t>Parametric options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6DB618-239C-40EA-BD30-9C9B2F4F4B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1198607"/>
            <a:ext cx="7886700" cy="5548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Models of the outcome and variance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174BCEC2-9D0E-4845-9480-373D38BE24B2}"/>
              </a:ext>
            </a:extLst>
          </p:cNvPr>
          <p:cNvSpPr txBox="1">
            <a:spLocks/>
          </p:cNvSpPr>
          <p:nvPr/>
        </p:nvSpPr>
        <p:spPr>
          <a:xfrm>
            <a:off x="628650" y="4199019"/>
            <a:ext cx="7886700" cy="5548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Models of the change across time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10A21B5-DF37-4C79-81B2-5BB2FD8B7550}"/>
              </a:ext>
            </a:extLst>
          </p:cNvPr>
          <p:cNvCxnSpPr>
            <a:cxnSpLocks/>
          </p:cNvCxnSpPr>
          <p:nvPr/>
        </p:nvCxnSpPr>
        <p:spPr>
          <a:xfrm>
            <a:off x="720762" y="5454124"/>
            <a:ext cx="7282927" cy="0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977842D-9581-48A0-9344-6E62D2B6E69B}"/>
              </a:ext>
            </a:extLst>
          </p:cNvPr>
          <p:cNvCxnSpPr>
            <a:cxnSpLocks/>
          </p:cNvCxnSpPr>
          <p:nvPr/>
        </p:nvCxnSpPr>
        <p:spPr>
          <a:xfrm>
            <a:off x="1753496" y="5475639"/>
            <a:ext cx="0" cy="35715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932749D-22E6-4FD7-91A9-6242C8291918}"/>
              </a:ext>
            </a:extLst>
          </p:cNvPr>
          <p:cNvCxnSpPr>
            <a:cxnSpLocks/>
          </p:cNvCxnSpPr>
          <p:nvPr/>
        </p:nvCxnSpPr>
        <p:spPr>
          <a:xfrm>
            <a:off x="2938631" y="5464882"/>
            <a:ext cx="0" cy="36790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37F334C-A69A-40FB-9519-6031BB0C9647}"/>
              </a:ext>
            </a:extLst>
          </p:cNvPr>
          <p:cNvCxnSpPr>
            <a:cxnSpLocks/>
          </p:cNvCxnSpPr>
          <p:nvPr/>
        </p:nvCxnSpPr>
        <p:spPr>
          <a:xfrm>
            <a:off x="4572000" y="5464882"/>
            <a:ext cx="0" cy="36790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6F88D23-2A32-4DD3-9DBC-853491A5498C}"/>
              </a:ext>
            </a:extLst>
          </p:cNvPr>
          <p:cNvCxnSpPr>
            <a:cxnSpLocks/>
          </p:cNvCxnSpPr>
          <p:nvPr/>
        </p:nvCxnSpPr>
        <p:spPr>
          <a:xfrm>
            <a:off x="7144871" y="5454124"/>
            <a:ext cx="0" cy="36790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C57A0333-2A7D-436D-85C1-E2F3A506BC79}"/>
              </a:ext>
            </a:extLst>
          </p:cNvPr>
          <p:cNvSpPr txBox="1"/>
          <p:nvPr/>
        </p:nvSpPr>
        <p:spPr>
          <a:xfrm>
            <a:off x="742278" y="4744119"/>
            <a:ext cx="1699704" cy="64633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dirty="0"/>
              <a:t>Stronger assumptions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62E2A15-DA1D-4BAE-8B4C-8D2C2B63E360}"/>
              </a:ext>
            </a:extLst>
          </p:cNvPr>
          <p:cNvSpPr txBox="1"/>
          <p:nvPr/>
        </p:nvSpPr>
        <p:spPr>
          <a:xfrm>
            <a:off x="6303985" y="4744118"/>
            <a:ext cx="1699704" cy="64633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r>
              <a:rPr lang="en-US" dirty="0"/>
              <a:t>Weaker assumptions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40051176-0C2A-41E8-BC32-824E8D540D5D}"/>
              </a:ext>
            </a:extLst>
          </p:cNvPr>
          <p:cNvCxnSpPr>
            <a:cxnSpLocks/>
          </p:cNvCxnSpPr>
          <p:nvPr/>
        </p:nvCxnSpPr>
        <p:spPr>
          <a:xfrm>
            <a:off x="720762" y="2443061"/>
            <a:ext cx="7282927" cy="0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99962E2C-1C70-47A6-A6C1-2AFD48A39436}"/>
              </a:ext>
            </a:extLst>
          </p:cNvPr>
          <p:cNvCxnSpPr>
            <a:cxnSpLocks/>
          </p:cNvCxnSpPr>
          <p:nvPr/>
        </p:nvCxnSpPr>
        <p:spPr>
          <a:xfrm>
            <a:off x="1753496" y="2464576"/>
            <a:ext cx="0" cy="35715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E08690F0-B661-425F-BEC9-2C7DD27ABDC0}"/>
              </a:ext>
            </a:extLst>
          </p:cNvPr>
          <p:cNvCxnSpPr>
            <a:cxnSpLocks/>
          </p:cNvCxnSpPr>
          <p:nvPr/>
        </p:nvCxnSpPr>
        <p:spPr>
          <a:xfrm>
            <a:off x="4012603" y="2453819"/>
            <a:ext cx="0" cy="36790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3A6F8110-4D50-473D-95AE-E8ACA070C7B9}"/>
              </a:ext>
            </a:extLst>
          </p:cNvPr>
          <p:cNvCxnSpPr>
            <a:cxnSpLocks/>
          </p:cNvCxnSpPr>
          <p:nvPr/>
        </p:nvCxnSpPr>
        <p:spPr>
          <a:xfrm>
            <a:off x="6402593" y="2453819"/>
            <a:ext cx="0" cy="36790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D82513DD-FBDC-46A6-9D7F-3C937C358507}"/>
              </a:ext>
            </a:extLst>
          </p:cNvPr>
          <p:cNvSpPr txBox="1"/>
          <p:nvPr/>
        </p:nvSpPr>
        <p:spPr>
          <a:xfrm>
            <a:off x="742278" y="1733056"/>
            <a:ext cx="1699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Stronger assumptions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78F061D-D81B-428B-8B99-90DF6933B484}"/>
              </a:ext>
            </a:extLst>
          </p:cNvPr>
          <p:cNvSpPr txBox="1"/>
          <p:nvPr/>
        </p:nvSpPr>
        <p:spPr>
          <a:xfrm>
            <a:off x="6303985" y="1733055"/>
            <a:ext cx="1699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Weaker assumptions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6678942-40FC-4890-A9ED-65B350BD98A6}"/>
              </a:ext>
            </a:extLst>
          </p:cNvPr>
          <p:cNvSpPr txBox="1"/>
          <p:nvPr/>
        </p:nvSpPr>
        <p:spPr>
          <a:xfrm>
            <a:off x="1200043" y="2784259"/>
            <a:ext cx="1243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Normal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E7EBC45-2211-48FA-A0AB-47AC64055641}"/>
              </a:ext>
            </a:extLst>
          </p:cNvPr>
          <p:cNvSpPr txBox="1"/>
          <p:nvPr/>
        </p:nvSpPr>
        <p:spPr>
          <a:xfrm>
            <a:off x="3065929" y="2784259"/>
            <a:ext cx="2592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Ordinal/Cumulative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072C3537-CDF5-4A75-86A0-0BAEB4B710CB}"/>
              </a:ext>
            </a:extLst>
          </p:cNvPr>
          <p:cNvSpPr txBox="1"/>
          <p:nvPr/>
        </p:nvSpPr>
        <p:spPr>
          <a:xfrm>
            <a:off x="5658521" y="2781110"/>
            <a:ext cx="2592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Multinomial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CAE9A70-4AE2-47F6-8A53-A052ED3703FE}"/>
              </a:ext>
            </a:extLst>
          </p:cNvPr>
          <p:cNvSpPr txBox="1"/>
          <p:nvPr/>
        </p:nvSpPr>
        <p:spPr>
          <a:xfrm>
            <a:off x="1287615" y="5832791"/>
            <a:ext cx="1471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Linear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23EDC78-5E75-4901-BCBE-3934E8E6D697}"/>
              </a:ext>
            </a:extLst>
          </p:cNvPr>
          <p:cNvSpPr txBox="1"/>
          <p:nvPr/>
        </p:nvSpPr>
        <p:spPr>
          <a:xfrm>
            <a:off x="2441978" y="5843548"/>
            <a:ext cx="1471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Polynomial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C5F999C-1E9B-400F-9EEE-1FC05310430E}"/>
              </a:ext>
            </a:extLst>
          </p:cNvPr>
          <p:cNvSpPr txBox="1"/>
          <p:nvPr/>
        </p:nvSpPr>
        <p:spPr>
          <a:xfrm>
            <a:off x="3994382" y="5832791"/>
            <a:ext cx="1471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Spline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CFC2215E-4A95-4C04-9E70-F2C60F6784E2}"/>
              </a:ext>
            </a:extLst>
          </p:cNvPr>
          <p:cNvSpPr txBox="1"/>
          <p:nvPr/>
        </p:nvSpPr>
        <p:spPr>
          <a:xfrm>
            <a:off x="4863646" y="5822033"/>
            <a:ext cx="17104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Moving average or</a:t>
            </a:r>
            <a:br>
              <a:rPr lang="en-US" dirty="0"/>
            </a:br>
            <a:r>
              <a:rPr lang="en-US" dirty="0"/>
              <a:t>autoregressive</a:t>
            </a: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AD7D65DF-9CED-4266-9A0C-90DC1D978825}"/>
              </a:ext>
            </a:extLst>
          </p:cNvPr>
          <p:cNvCxnSpPr>
            <a:cxnSpLocks/>
          </p:cNvCxnSpPr>
          <p:nvPr/>
        </p:nvCxnSpPr>
        <p:spPr>
          <a:xfrm>
            <a:off x="5651349" y="5475639"/>
            <a:ext cx="0" cy="36790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D7D0519D-DF36-4643-B8F1-38DA030226D4}"/>
              </a:ext>
            </a:extLst>
          </p:cNvPr>
          <p:cNvSpPr txBox="1"/>
          <p:nvPr/>
        </p:nvSpPr>
        <p:spPr>
          <a:xfrm>
            <a:off x="6563961" y="5770084"/>
            <a:ext cx="17104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Independent observation</a:t>
            </a:r>
          </a:p>
        </p:txBody>
      </p:sp>
    </p:spTree>
    <p:extLst>
      <p:ext uri="{BB962C8B-B14F-4D97-AF65-F5344CB8AC3E}">
        <p14:creationId xmlns:p14="http://schemas.microsoft.com/office/powerpoint/2010/main" val="3197941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indefinite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9" dur="indefinite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indefinite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2" dur="indefinite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5" presetClass="emph" presetSubtype="0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44" dur="indefinite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indefinite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3" dur="indefinite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indefinite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6" dur="indefinite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indefinite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9" dur="indefinite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indefinite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2" dur="indefinite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5" presetClass="emph" presetSubtype="0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04" dur="indefinite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  <p:bldP spid="39" grpId="0"/>
      <p:bldP spid="40" grpId="0"/>
      <p:bldP spid="46" grpId="0"/>
      <p:bldP spid="47" grpId="0"/>
      <p:bldP spid="48" grpId="0"/>
      <p:bldP spid="48" grpId="1"/>
      <p:bldP spid="49" grpId="0"/>
      <p:bldP spid="49" grpId="1"/>
      <p:bldP spid="50" grpId="0"/>
      <p:bldP spid="50" grpId="1"/>
      <p:bldP spid="51" grpId="0"/>
      <p:bldP spid="51" grpId="1"/>
      <p:bldP spid="52" grpId="0"/>
      <p:bldP spid="52" grpId="1"/>
      <p:bldP spid="53" grpId="0"/>
      <p:bldP spid="53" grpId="1"/>
      <p:bldP spid="54" grpId="0"/>
      <p:bldP spid="54" grpId="1"/>
      <p:bldP spid="56" grpId="0"/>
      <p:bldP spid="56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888F757-432D-4EE9-9AB4-E49A7C9B0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365129"/>
            <a:ext cx="7886700" cy="1265965"/>
          </a:xfrm>
        </p:spPr>
        <p:txBody>
          <a:bodyPr>
            <a:normAutofit/>
          </a:bodyPr>
          <a:lstStyle/>
          <a:p>
            <a:r>
              <a:rPr lang="en-US" dirty="0"/>
              <a:t>Measures of homogeneity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F26DB618-239C-40EA-BD30-9C9B2F4F4BB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1" y="1198607"/>
                <a:ext cx="7886700" cy="565939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/>
                  <a:t>Herfindahl Index</a:t>
                </a:r>
              </a:p>
              <a:p>
                <a:pPr marL="0" indent="0">
                  <a:buNone/>
                </a:pPr>
                <a:r>
                  <a:rPr lang="en-US" dirty="0"/>
                  <a:t>“The probability of bumping into two people in a crowd (at random) who have the same religiosity”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h𝑒𝑟𝑓𝑖𝑛𝑑𝑎h𝑙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p>
                        <m:e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/>
                  <a:t>Entropy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Used in information theory and criteria (e.g. AIC, BIC, DIC)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𝑒𝑛𝑡𝑟𝑜𝑝𝑦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⁡(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F26DB618-239C-40EA-BD30-9C9B2F4F4BB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1" y="1198607"/>
                <a:ext cx="7886700" cy="5659393"/>
              </a:xfrm>
              <a:blipFill>
                <a:blip r:embed="rId2"/>
                <a:stretch>
                  <a:fillRect l="-1546" t="-1940" r="-1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67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indefinite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3" dur="indefinite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indefinite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6" dur="indefinite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indefinite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9" dur="indefinite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A6ED99F-AB2C-4F26-9113-4B80921CD4F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C40667-5C16-4630-BE1F-1ADE8DECCB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905487" cy="417396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C525A44-934D-4230-A473-F4C67FD52F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6695" y="2186166"/>
            <a:ext cx="5157305" cy="3943329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5E1D17A-A484-480A-9485-DEF849726DAB}"/>
              </a:ext>
            </a:extLst>
          </p:cNvPr>
          <p:cNvSpPr/>
          <p:nvPr/>
        </p:nvSpPr>
        <p:spPr>
          <a:xfrm>
            <a:off x="4701092" y="3840481"/>
            <a:ext cx="882127" cy="2043953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97D16CC-CA34-4BA4-B89E-39C3FD7DDC05}"/>
              </a:ext>
            </a:extLst>
          </p:cNvPr>
          <p:cNvSpPr/>
          <p:nvPr/>
        </p:nvSpPr>
        <p:spPr>
          <a:xfrm>
            <a:off x="670157" y="1636956"/>
            <a:ext cx="882127" cy="2043953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9B9680A-F22A-4FBC-AAFC-508D624DA1F0}"/>
              </a:ext>
            </a:extLst>
          </p:cNvPr>
          <p:cNvSpPr/>
          <p:nvPr/>
        </p:nvSpPr>
        <p:spPr>
          <a:xfrm>
            <a:off x="0" y="6498337"/>
            <a:ext cx="9144000" cy="3596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err="1"/>
              <a:t>Voas</a:t>
            </a:r>
            <a:r>
              <a:rPr lang="en-US" sz="1400" dirty="0"/>
              <a:t>, Crockett, Olson. 2002. “Religious Pluralism and Participation: Why Previous Research is Wrong.” p. 216</a:t>
            </a:r>
          </a:p>
        </p:txBody>
      </p:sp>
    </p:spTree>
    <p:extLst>
      <p:ext uri="{BB962C8B-B14F-4D97-AF65-F5344CB8AC3E}">
        <p14:creationId xmlns:p14="http://schemas.microsoft.com/office/powerpoint/2010/main" val="372681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Main Theme">
  <a:themeElements>
    <a:clrScheme name="Custom 2">
      <a:dk1>
        <a:sysClr val="windowText" lastClr="000000"/>
      </a:dk1>
      <a:lt1>
        <a:srgbClr val="DAD0C6"/>
      </a:lt1>
      <a:dk2>
        <a:srgbClr val="44546A"/>
      </a:dk2>
      <a:lt2>
        <a:srgbClr val="E7E6E6"/>
      </a:lt2>
      <a:accent1>
        <a:srgbClr val="003366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imon">
      <a:majorFont>
        <a:latin typeface="Oswald Regular"/>
        <a:ea typeface=""/>
        <a:cs typeface=""/>
      </a:majorFont>
      <a:minorFont>
        <a:latin typeface="Lat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Theme" id="{5AFAF55E-654C-4EDA-AA54-11ECF8254578}" vid="{A35564BB-4101-4992-AF54-F3A2C2AE565D}"/>
    </a:ext>
  </a:extLst>
</a:theme>
</file>

<file path=ppt/theme/theme2.xml><?xml version="1.0" encoding="utf-8"?>
<a:theme xmlns:a="http://schemas.openxmlformats.org/drawingml/2006/main" name="Storyboard Layouts">
  <a:themeElements>
    <a:clrScheme name="Custom 2">
      <a:dk1>
        <a:sysClr val="windowText" lastClr="000000"/>
      </a:dk1>
      <a:lt1>
        <a:srgbClr val="DAD0C6"/>
      </a:lt1>
      <a:dk2>
        <a:srgbClr val="44546A"/>
      </a:dk2>
      <a:lt2>
        <a:srgbClr val="E7E6E6"/>
      </a:lt2>
      <a:accent1>
        <a:srgbClr val="003366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imon">
      <a:majorFont>
        <a:latin typeface="Oswald Regular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Main Theme</Template>
  <TotalTime>22829</TotalTime>
  <Words>613</Words>
  <Application>Microsoft Office PowerPoint</Application>
  <PresentationFormat>On-screen Show (4:3)</PresentationFormat>
  <Paragraphs>144</Paragraphs>
  <Slides>30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Calibri</vt:lpstr>
      <vt:lpstr>Lato</vt:lpstr>
      <vt:lpstr>Oswald Regular</vt:lpstr>
      <vt:lpstr>Cambria Math</vt:lpstr>
      <vt:lpstr>Arial</vt:lpstr>
      <vt:lpstr>Main Theme</vt:lpstr>
      <vt:lpstr>Storyboard Layouts</vt:lpstr>
      <vt:lpstr>The Religious Heterogeneity of Nones</vt:lpstr>
      <vt:lpstr>PowerPoint Presentation</vt:lpstr>
      <vt:lpstr>Who are the Nones?</vt:lpstr>
      <vt:lpstr>The religious lives of Nones</vt:lpstr>
      <vt:lpstr>Questions</vt:lpstr>
      <vt:lpstr>Approach</vt:lpstr>
      <vt:lpstr>Parametric options</vt:lpstr>
      <vt:lpstr>Measures of homogeneity</vt:lpstr>
      <vt:lpstr>PowerPoint Presentation</vt:lpstr>
      <vt:lpstr>Characteristics of the Herfindahl index</vt:lpstr>
      <vt:lpstr>PowerPoint Presentation</vt:lpstr>
      <vt:lpstr>Characteristics of the Herfindahl index</vt:lpstr>
      <vt:lpstr>PowerPoint Presentation</vt:lpstr>
      <vt:lpstr>Characteristics of the Herfindahl index</vt:lpstr>
      <vt:lpstr>PowerPoint Presentation</vt:lpstr>
      <vt:lpstr>Survey Measures, General Social Survey</vt:lpstr>
      <vt:lpstr>Model</vt:lpstr>
      <vt:lpstr>Results</vt:lpstr>
      <vt:lpstr>Frequency of religious service attendance</vt:lpstr>
      <vt:lpstr>Frequency of prayer</vt:lpstr>
      <vt:lpstr>Belief in God/higher power</vt:lpstr>
      <vt:lpstr>Beliefs about the Bible</vt:lpstr>
      <vt:lpstr>Conclusions</vt:lpstr>
      <vt:lpstr>What does it mean?</vt:lpstr>
      <vt:lpstr>Thank you</vt:lpstr>
      <vt:lpstr>Political ideology</vt:lpstr>
      <vt:lpstr>Frequency of religious service attendance</vt:lpstr>
      <vt:lpstr>Belief in God/higher power</vt:lpstr>
      <vt:lpstr>Beliefs about the Bible</vt:lpstr>
      <vt:lpstr>Political ideology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Mainline Protestantism in the United States</dc:title>
  <dc:creator>Simon Brauer</dc:creator>
  <cp:lastModifiedBy>Simon Brauer</cp:lastModifiedBy>
  <cp:revision>794</cp:revision>
  <dcterms:created xsi:type="dcterms:W3CDTF">2018-04-19T15:13:46Z</dcterms:created>
  <dcterms:modified xsi:type="dcterms:W3CDTF">2019-10-25T14:19:04Z</dcterms:modified>
</cp:coreProperties>
</file>